
<file path=[Content_Types].xml><?xml version="1.0" encoding="utf-8"?>
<Types xmlns="http://schemas.openxmlformats.org/package/2006/content-types">
  <Default Extension="jpg" ContentType="image/jpeg"/>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core.xml" ContentType="application/vnd.openxmlformats-package.core-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docProps/app.xml" ContentType="application/vnd.openxmlformats-officedocument.extended-properties+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viewProps.xml" ContentType="application/vnd.openxmlformats-officedocument.presentationml.viewProp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Lst>
  <p:sldSz cx="9906000" cy="6858000" type="A4"/>
  <p:notesSz cx="6858000" cy="9906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 Id="rId6" Type="http://schemas.openxmlformats.org/officeDocument/2006/relationships/tableStyles" Target="tableStyles.xml" /><Relationship Id="rId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le Slid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742950" y="1122363"/>
            <a:ext cx="8420100" cy="2387600"/>
          </a:xfrm>
        </p:spPr>
        <p:txBody>
          <a:bodyPr anchor="b"/>
          <a:lstStyle>
            <a:lvl1pPr algn="ctr">
              <a:defRPr sz="6000"/>
            </a:lvl1pPr>
          </a:lstStyle>
          <a:p>
            <a:pPr>
              <a:defRPr/>
            </a:pPr>
            <a:r>
              <a:rPr lang="en-US"/>
              <a:t>Click to edit Master title style</a:t>
            </a:r>
            <a:endParaRPr lang="en-US"/>
          </a:p>
        </p:txBody>
      </p:sp>
      <p:sp>
        <p:nvSpPr>
          <p:cNvPr id="5" name="Subtitle 2" hidden="0"/>
          <p:cNvSpPr>
            <a:spLocks noGrp="1"/>
          </p:cNvSpPr>
          <p:nvPr isPhoto="0" userDrawn="0">
            <p:ph type="subTitle" idx="1" hasCustomPrompt="0"/>
          </p:nvPr>
        </p:nvSpPr>
        <p:spPr bwMode="auto">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4" name="Vertical Title 1" hidden="0"/>
          <p:cNvSpPr>
            <a:spLocks noGrp="1"/>
          </p:cNvSpPr>
          <p:nvPr isPhoto="0" userDrawn="0">
            <p:ph type="title" orient="vert" hasCustomPrompt="0"/>
          </p:nvPr>
        </p:nvSpPr>
        <p:spPr bwMode="auto">
          <a:xfrm>
            <a:off x="7088982" y="365125"/>
            <a:ext cx="2135981" cy="5811838"/>
          </a:xfrm>
        </p:spPr>
        <p:txBody>
          <a:bodyPr vert="eaVert"/>
          <a:lstStyle/>
          <a:p>
            <a:pPr>
              <a:defRPr/>
            </a:pPr>
            <a:r>
              <a:rPr lang="en-US"/>
              <a:t>Click to edit Master title style</a:t>
            </a:r>
            <a:endParaRPr lang="en-US"/>
          </a:p>
        </p:txBody>
      </p:sp>
      <p:sp>
        <p:nvSpPr>
          <p:cNvPr id="5" name="Vertical Text Placeholder 2" hidden="0"/>
          <p:cNvSpPr>
            <a:spLocks noGrp="1"/>
          </p:cNvSpPr>
          <p:nvPr isPhoto="0" userDrawn="0">
            <p:ph type="body" orient="vert" idx="1" hasCustomPrompt="0"/>
          </p:nvPr>
        </p:nvSpPr>
        <p:spPr bwMode="auto">
          <a:xfrm>
            <a:off x="681037" y="365125"/>
            <a:ext cx="628411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Section Header">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675879" y="1709740"/>
            <a:ext cx="8543925" cy="2852737"/>
          </a:xfrm>
        </p:spPr>
        <p:txBody>
          <a:bodyPr anchor="b"/>
          <a:lstStyle>
            <a:lvl1pPr>
              <a:defRPr sz="6000"/>
            </a:lvl1p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sz="half" idx="1" hasCustomPrompt="0"/>
          </p:nvPr>
        </p:nvSpPr>
        <p:spPr bwMode="auto">
          <a:xfrm>
            <a:off x="681037" y="1825625"/>
            <a:ext cx="421005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Content Placeholder 3" hidden="0"/>
          <p:cNvSpPr>
            <a:spLocks noGrp="1"/>
          </p:cNvSpPr>
          <p:nvPr isPhoto="0" userDrawn="0">
            <p:ph sz="half" idx="2" hasCustomPrompt="0"/>
          </p:nvPr>
        </p:nvSpPr>
        <p:spPr bwMode="auto">
          <a:xfrm>
            <a:off x="5014913" y="1825625"/>
            <a:ext cx="421005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Date Placeholder 4"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8" name="Footer Placeholder 5"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6"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is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682328" y="365127"/>
            <a:ext cx="8543925" cy="1325563"/>
          </a:xfrm>
        </p:spPr>
        <p:txBody>
          <a:body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hidden="0"/>
          <p:cNvSpPr>
            <a:spLocks noGrp="1"/>
          </p:cNvSpPr>
          <p:nvPr isPhoto="0" userDrawn="0">
            <p:ph sz="half" idx="2" hasCustomPrompt="0"/>
          </p:nvPr>
        </p:nvSpPr>
        <p:spPr bwMode="auto">
          <a:xfrm>
            <a:off x="682329" y="2505074"/>
            <a:ext cx="4190702"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Text Placeholder 4" hidden="0"/>
          <p:cNvSpPr>
            <a:spLocks noGrp="1"/>
          </p:cNvSpPr>
          <p:nvPr isPhoto="0" userDrawn="0">
            <p:ph type="body" sz="quarter" idx="3" hasCustomPrompt="0"/>
          </p:nvPr>
        </p:nvSpPr>
        <p:spPr bwMode="auto">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hidden="0"/>
          <p:cNvSpPr>
            <a:spLocks noGrp="1"/>
          </p:cNvSpPr>
          <p:nvPr isPhoto="0" userDrawn="0">
            <p:ph sz="quarter" idx="4" hasCustomPrompt="0"/>
          </p:nvPr>
        </p:nvSpPr>
        <p:spPr bwMode="auto">
          <a:xfrm>
            <a:off x="5014913" y="2505074"/>
            <a:ext cx="4211340"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9" name="Date Placeholder 6"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10" name="Footer Placeholder 7" hidden="0"/>
          <p:cNvSpPr>
            <a:spLocks noGrp="1"/>
          </p:cNvSpPr>
          <p:nvPr isPhoto="0" userDrawn="0">
            <p:ph type="ftr" sz="quarter" idx="11" hasCustomPrompt="0"/>
          </p:nvPr>
        </p:nvSpPr>
        <p:spPr bwMode="auto"/>
        <p:txBody>
          <a:bodyPr/>
          <a:lstStyle/>
          <a:p>
            <a:pPr>
              <a:defRPr/>
            </a:pPr>
            <a:endParaRPr lang="en-US"/>
          </a:p>
        </p:txBody>
      </p:sp>
      <p:sp>
        <p:nvSpPr>
          <p:cNvPr id="11" name="Slide Number Placeholder 8"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Date Placeholder 2"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6" name="Footer Placeholder 3"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4"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spTree>
      <p:nvGrpSpPr>
        <p:cNvPr id="1" name="" hidden="0"/>
        <p:cNvGrpSpPr/>
        <p:nvPr isPhoto="0" userDrawn="0"/>
      </p:nvGrpSpPr>
      <p:grpSpPr bwMode="auto">
        <a:xfrm>
          <a:off x="0" y="0"/>
          <a:ext cx="0" cy="0"/>
          <a:chOff x="0" y="0"/>
          <a:chExt cx="0" cy="0"/>
        </a:xfrm>
      </p:grpSpPr>
      <p:sp>
        <p:nvSpPr>
          <p:cNvPr id="4" name="Date Placeholder 1"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5" name="Footer Placeholder 2"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3"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682328" y="457200"/>
            <a:ext cx="3194943" cy="1600200"/>
          </a:xfrm>
        </p:spPr>
        <p:txBody>
          <a:bodyPr anchor="b"/>
          <a:lstStyle>
            <a:lvl1pPr>
              <a:defRPr sz="3200"/>
            </a:lvl1pPr>
          </a:lstStyle>
          <a:p>
            <a:pPr>
              <a:defRPr/>
            </a:pPr>
            <a:r>
              <a:rPr lang="en-US"/>
              <a:t>Click to edit Master title style</a:t>
            </a:r>
            <a:endParaRPr lang="en-US"/>
          </a:p>
        </p:txBody>
      </p:sp>
      <p:sp>
        <p:nvSpPr>
          <p:cNvPr id="5" name="Content Placeholder 2" hidden="0"/>
          <p:cNvSpPr>
            <a:spLocks noGrp="1"/>
          </p:cNvSpPr>
          <p:nvPr isPhoto="0" userDrawn="0">
            <p:ph idx="1" hasCustomPrompt="0"/>
          </p:nvPr>
        </p:nvSpPr>
        <p:spPr bwMode="auto">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Text Placeholder 3" hidden="0"/>
          <p:cNvSpPr>
            <a:spLocks noGrp="1"/>
          </p:cNvSpPr>
          <p:nvPr isPhoto="0" userDrawn="0">
            <p:ph type="body" sz="half" idx="2" hasCustomPrompt="0"/>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8" name="Footer Placeholder 5"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6"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682328" y="457200"/>
            <a:ext cx="3194943" cy="1600200"/>
          </a:xfrm>
        </p:spPr>
        <p:txBody>
          <a:bodyPr anchor="b"/>
          <a:lstStyle>
            <a:lvl1pPr>
              <a:defRPr sz="3200"/>
            </a:lvl1pPr>
          </a:lstStyle>
          <a:p>
            <a:pPr>
              <a:defRPr/>
            </a:pPr>
            <a:r>
              <a:rPr lang="en-US"/>
              <a:t>Click to edit Master title style</a:t>
            </a:r>
            <a:endParaRPr lang="en-US"/>
          </a:p>
        </p:txBody>
      </p:sp>
      <p:sp>
        <p:nvSpPr>
          <p:cNvPr id="5" name="Picture Placeholder 2" hidden="0"/>
          <p:cNvSpPr>
            <a:spLocks noChangeAspect="1" noGrp="1"/>
          </p:cNvSpPr>
          <p:nvPr isPhoto="0" userDrawn="0">
            <p:ph type="pic" idx="1" hasCustomPrompt="0"/>
          </p:nvPr>
        </p:nvSpPr>
        <p:spPr bwMode="auto">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lang="en-US"/>
          </a:p>
        </p:txBody>
      </p:sp>
      <p:sp>
        <p:nvSpPr>
          <p:cNvPr id="6" name="Text Placeholder 3" hidden="0"/>
          <p:cNvSpPr>
            <a:spLocks noGrp="1"/>
          </p:cNvSpPr>
          <p:nvPr isPhoto="0" userDrawn="0">
            <p:ph type="body" sz="half" idx="2" hasCustomPrompt="0"/>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7238437F-B538-4136-A997-201A99483D6E}" type="datetimeFigureOut">
              <a:rPr lang="en-US"/>
              <a:t/>
            </a:fld>
            <a:endParaRPr lang="en-US"/>
          </a:p>
        </p:txBody>
      </p:sp>
      <p:sp>
        <p:nvSpPr>
          <p:cNvPr id="8" name="Footer Placeholder 5"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6" hidden="0"/>
          <p:cNvSpPr>
            <a:spLocks noGrp="1"/>
          </p:cNvSpPr>
          <p:nvPr isPhoto="0" userDrawn="0">
            <p:ph type="sldNum" sz="quarter" idx="12" hasCustomPrompt="0"/>
          </p:nvPr>
        </p:nvSpPr>
        <p:spPr bwMode="auto"/>
        <p:txBody>
          <a:bodyPr/>
          <a:lstStyle/>
          <a:p>
            <a:pPr>
              <a:defRPr/>
            </a:pPr>
            <a:fld id="{0D8E315B-47AD-47A9-A9DC-C7F614485708}" type="slidenum">
              <a:rPr lang="en-US"/>
              <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681037" y="365127"/>
            <a:ext cx="8543925" cy="1325563"/>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681037" y="1825625"/>
            <a:ext cx="8543925"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2" hasCustomPrompt="0"/>
          </p:nvPr>
        </p:nvSpPr>
        <p:spPr bwMode="auto">
          <a:xfrm>
            <a:off x="681037"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238437F-B538-4136-A997-201A99483D6E}" type="datetimeFigureOut">
              <a:rPr lang="en-US"/>
              <a:t/>
            </a:fld>
            <a:endParaRPr lang="en-US"/>
          </a:p>
        </p:txBody>
      </p:sp>
      <p:sp>
        <p:nvSpPr>
          <p:cNvPr id="7" name="Footer Placeholder 4" hidden="0"/>
          <p:cNvSpPr>
            <a:spLocks noGrp="1"/>
          </p:cNvSpPr>
          <p:nvPr isPhoto="0" userDrawn="0">
            <p:ph type="ftr" sz="quarter" idx="3" hasCustomPrompt="0"/>
          </p:nvPr>
        </p:nvSpPr>
        <p:spPr bwMode="auto">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hidden="0"/>
          <p:cNvSpPr>
            <a:spLocks noGrp="1"/>
          </p:cNvSpPr>
          <p:nvPr isPhoto="0" userDrawn="0">
            <p:ph type="sldNum" sz="quarter" idx="4" hasCustomPrompt="0"/>
          </p:nvPr>
        </p:nvSpPr>
        <p:spPr bwMode="auto">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8E315B-47AD-47A9-A9DC-C7F614485708}" type="slidenum">
              <a:rPr lang="en-US"/>
              <a:t/>
            </a:fld>
            <a:endParaRPr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2">
            <a:alphaModFix amt="25000"/>
            <a:lum/>
          </a:blip>
          <a:srcRect l="29707" t="15277" r="28451" b="15277"/>
          <a:stretch/>
        </a:blipFill>
      </p:bgPr>
    </p:bg>
    <p:spTree>
      <p:nvGrpSpPr>
        <p:cNvPr id="1" name="" hidden="0"/>
        <p:cNvGrpSpPr/>
        <p:nvPr isPhoto="0" userDrawn="0"/>
      </p:nvGrpSpPr>
      <p:grpSpPr bwMode="auto">
        <a:xfrm>
          <a:off x="0" y="0"/>
          <a:ext cx="0" cy="0"/>
          <a:chOff x="0" y="0"/>
          <a:chExt cx="0" cy="0"/>
        </a:xfrm>
      </p:grpSpPr>
      <p:sp>
        <p:nvSpPr>
          <p:cNvPr id="4" name="Rectangle 4" hidden="0"/>
          <p:cNvSpPr/>
          <p:nvPr isPhoto="0" userDrawn="0"/>
        </p:nvSpPr>
        <p:spPr bwMode="auto">
          <a:xfrm>
            <a:off x="0" y="0"/>
            <a:ext cx="3205213" cy="685800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Rectangle 5" hidden="0"/>
          <p:cNvSpPr/>
          <p:nvPr isPhoto="0" userDrawn="0"/>
        </p:nvSpPr>
        <p:spPr bwMode="auto">
          <a:xfrm>
            <a:off x="3219451" y="11430"/>
            <a:ext cx="3409949" cy="684657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Rectangle 6" hidden="0"/>
          <p:cNvSpPr/>
          <p:nvPr isPhoto="0" userDrawn="0"/>
        </p:nvSpPr>
        <p:spPr bwMode="auto">
          <a:xfrm>
            <a:off x="6629400" y="11430"/>
            <a:ext cx="3230880" cy="684657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Rectangle 8" hidden="0"/>
          <p:cNvSpPr/>
          <p:nvPr isPhoto="0" userDrawn="0"/>
        </p:nvSpPr>
        <p:spPr bwMode="auto">
          <a:xfrm>
            <a:off x="117007" y="1074732"/>
            <a:ext cx="2992458" cy="1815882"/>
          </a:xfrm>
          <a:prstGeom prst="rect">
            <a:avLst/>
          </a:prstGeom>
        </p:spPr>
        <p:txBody>
          <a:bodyPr wrap="square">
            <a:spAutoFit/>
          </a:bodyPr>
          <a:lstStyle/>
          <a:p>
            <a:pPr algn="ctr">
              <a:spcAft>
                <a:spcPts val="0"/>
              </a:spcAft>
              <a:defRPr/>
            </a:pPr>
            <a:r>
              <a:rPr lang="en-US" sz="2000" b="1">
                <a:solidFill>
                  <a:srgbClr val="FF0000"/>
                </a:solidFill>
                <a:latin typeface="Times New Roman"/>
                <a:ea typeface="Times New Roman"/>
              </a:rPr>
              <a:t>NGH</a:t>
            </a:r>
            <a:r>
              <a:rPr lang="vi-VN" sz="2000" b="1">
                <a:solidFill>
                  <a:srgbClr val="FF0000"/>
                </a:solidFill>
                <a:latin typeface="Times New Roman"/>
                <a:ea typeface="Times New Roman"/>
              </a:rPr>
              <a:t>Ị QUYẾT</a:t>
            </a:r>
            <a:endParaRPr lang="en-US" sz="2000">
              <a:solidFill>
                <a:srgbClr val="FF0000"/>
              </a:solidFill>
              <a:latin typeface="Times New Roman"/>
              <a:ea typeface="Times New Roman"/>
            </a:endParaRPr>
          </a:p>
          <a:p>
            <a:pPr algn="ctr">
              <a:spcAft>
                <a:spcPts val="0"/>
              </a:spcAft>
              <a:defRPr/>
            </a:pPr>
            <a:r>
              <a:rPr lang="vi-VN" sz="1100" b="1">
                <a:solidFill>
                  <a:srgbClr val="FF0000"/>
                </a:solidFill>
                <a:latin typeface="Times New Roman"/>
                <a:ea typeface="Times New Roman"/>
              </a:rPr>
              <a:t>CỦA BAN CHẤP HÀNH ĐẢNG BỘ </a:t>
            </a:r>
            <a:r>
              <a:rPr lang="vi-VN" sz="1100" b="1">
                <a:solidFill>
                  <a:srgbClr val="FF0000"/>
                </a:solidFill>
                <a:latin typeface="Times New Roman"/>
                <a:ea typeface="Times New Roman"/>
              </a:rPr>
              <a:t>HUYỆN</a:t>
            </a:r>
            <a:endParaRPr lang="en-US" sz="1100" b="1">
              <a:solidFill>
                <a:srgbClr val="FF0000"/>
              </a:solidFill>
              <a:latin typeface="Times New Roman"/>
              <a:ea typeface="Times New Roman"/>
            </a:endParaRPr>
          </a:p>
          <a:p>
            <a:pPr algn="ctr">
              <a:spcAft>
                <a:spcPts val="0"/>
              </a:spcAft>
              <a:defRPr/>
            </a:pPr>
            <a:r>
              <a:rPr lang="en-US" sz="1100">
                <a:solidFill>
                  <a:srgbClr val="FF0000"/>
                </a:solidFill>
                <a:latin typeface="Times New Roman"/>
                <a:ea typeface="Times New Roman"/>
              </a:rPr>
              <a:t>Số 69-NQ/HU</a:t>
            </a:r>
            <a:endParaRPr/>
          </a:p>
          <a:p>
            <a:pPr algn="ctr">
              <a:lnSpc>
                <a:spcPts val="1800"/>
              </a:lnSpc>
              <a:spcAft>
                <a:spcPts val="0"/>
              </a:spcAft>
              <a:defRPr/>
            </a:pPr>
            <a:r>
              <a:rPr lang="vi-VN" sz="1300" b="1">
                <a:solidFill>
                  <a:srgbClr val="800080"/>
                </a:solidFill>
                <a:latin typeface="Times New Roman"/>
                <a:ea typeface="Times New Roman"/>
              </a:rPr>
              <a:t>về </a:t>
            </a:r>
            <a:r>
              <a:rPr lang="vi-VN" sz="1300" b="1">
                <a:solidFill>
                  <a:srgbClr val="800080"/>
                </a:solidFill>
                <a:latin typeface="Times New Roman"/>
                <a:ea typeface="Times New Roman"/>
              </a:rPr>
              <a:t>đầu tư mở rộng, nâng </a:t>
            </a:r>
            <a:r>
              <a:rPr lang="vi-VN" sz="1300" b="1">
                <a:solidFill>
                  <a:srgbClr val="800080"/>
                </a:solidFill>
                <a:latin typeface="Times New Roman"/>
                <a:ea typeface="Times New Roman"/>
              </a:rPr>
              <a:t>cấp</a:t>
            </a:r>
            <a:r>
              <a:rPr lang="en-US" sz="1300" b="1">
                <a:solidFill>
                  <a:srgbClr val="800080"/>
                </a:solidFill>
                <a:latin typeface="Times New Roman"/>
                <a:ea typeface="Times New Roman"/>
              </a:rPr>
              <a:t> </a:t>
            </a:r>
            <a:r>
              <a:rPr lang="vi-VN" sz="1300" b="1">
                <a:solidFill>
                  <a:srgbClr val="800080"/>
                </a:solidFill>
                <a:latin typeface="Times New Roman"/>
                <a:ea typeface="Times New Roman"/>
              </a:rPr>
              <a:t>các </a:t>
            </a:r>
            <a:r>
              <a:rPr lang="vi-VN" sz="1300" b="1">
                <a:solidFill>
                  <a:srgbClr val="800080"/>
                </a:solidFill>
                <a:latin typeface="Times New Roman"/>
                <a:ea typeface="Times New Roman"/>
              </a:rPr>
              <a:t>tuyến đường giao </a:t>
            </a:r>
            <a:r>
              <a:rPr lang="vi-VN" sz="1300" b="1">
                <a:solidFill>
                  <a:srgbClr val="800080"/>
                </a:solidFill>
                <a:latin typeface="Times New Roman"/>
                <a:ea typeface="Times New Roman"/>
              </a:rPr>
              <a:t>thông</a:t>
            </a:r>
            <a:r>
              <a:rPr lang="en-US" sz="1300">
                <a:solidFill>
                  <a:srgbClr val="800080"/>
                </a:solidFill>
                <a:latin typeface="Times New Roman"/>
                <a:ea typeface="Times New Roman"/>
              </a:rPr>
              <a:t> </a:t>
            </a:r>
            <a:r>
              <a:rPr lang="vi-VN" sz="1300" b="1">
                <a:solidFill>
                  <a:srgbClr val="800080"/>
                </a:solidFill>
                <a:latin typeface="Times New Roman"/>
                <a:ea typeface="Times New Roman"/>
              </a:rPr>
              <a:t>giai </a:t>
            </a:r>
            <a:r>
              <a:rPr lang="vi-VN" sz="1300" b="1">
                <a:solidFill>
                  <a:srgbClr val="800080"/>
                </a:solidFill>
                <a:latin typeface="Times New Roman"/>
                <a:ea typeface="Times New Roman"/>
              </a:rPr>
              <a:t>đoạn 202</a:t>
            </a:r>
            <a:r>
              <a:rPr lang="en-US" sz="1300" b="1">
                <a:solidFill>
                  <a:srgbClr val="800080"/>
                </a:solidFill>
                <a:latin typeface="Times New Roman"/>
                <a:ea typeface="Times New Roman"/>
              </a:rPr>
              <a:t>3 -</a:t>
            </a:r>
            <a:r>
              <a:rPr lang="vi-VN" sz="1300" b="1">
                <a:solidFill>
                  <a:srgbClr val="800080"/>
                </a:solidFill>
                <a:latin typeface="Times New Roman"/>
                <a:ea typeface="Times New Roman"/>
              </a:rPr>
              <a:t> 20</a:t>
            </a:r>
            <a:r>
              <a:rPr lang="en-US" sz="1300" b="1">
                <a:solidFill>
                  <a:srgbClr val="800080"/>
                </a:solidFill>
                <a:latin typeface="Times New Roman"/>
                <a:ea typeface="Times New Roman"/>
              </a:rPr>
              <a:t>25, </a:t>
            </a:r>
            <a:r>
              <a:rPr lang="en-US" sz="1300" b="1">
                <a:solidFill>
                  <a:srgbClr val="800080"/>
                </a:solidFill>
                <a:latin typeface="Times New Roman"/>
                <a:ea typeface="Times New Roman"/>
              </a:rPr>
              <a:t>định </a:t>
            </a:r>
            <a:r>
              <a:rPr lang="en-US" sz="1300" b="1">
                <a:solidFill>
                  <a:srgbClr val="800080"/>
                </a:solidFill>
                <a:latin typeface="Times New Roman"/>
                <a:ea typeface="Times New Roman"/>
              </a:rPr>
              <a:t>hướng đến năm </a:t>
            </a:r>
            <a:r>
              <a:rPr lang="en-US" sz="1300" b="1">
                <a:solidFill>
                  <a:srgbClr val="800080"/>
                </a:solidFill>
                <a:latin typeface="Times New Roman"/>
                <a:ea typeface="Times New Roman"/>
              </a:rPr>
              <a:t>2030</a:t>
            </a:r>
            <a:endParaRPr lang="en-US" sz="1300">
              <a:solidFill>
                <a:srgbClr val="800080"/>
              </a:solidFill>
              <a:latin typeface="Times New Roman"/>
              <a:ea typeface="Calibri"/>
              <a:cs typeface="Times New Roman"/>
            </a:endParaRPr>
          </a:p>
          <a:p>
            <a:pPr algn="ctr">
              <a:lnSpc>
                <a:spcPts val="3000"/>
              </a:lnSpc>
              <a:spcAft>
                <a:spcPts val="0"/>
              </a:spcAft>
              <a:defRPr/>
            </a:pPr>
            <a:r>
              <a:rPr lang="en-US" sz="1400">
                <a:solidFill>
                  <a:srgbClr val="C00000"/>
                </a:solidFill>
                <a:latin typeface="Times New Roman"/>
                <a:ea typeface="Calibri"/>
                <a:cs typeface="Times New Roman"/>
              </a:rPr>
              <a:t>***</a:t>
            </a:r>
            <a:endParaRPr lang="en-US" sz="1400">
              <a:solidFill>
                <a:srgbClr val="C00000"/>
              </a:solidFill>
              <a:latin typeface="Calibri"/>
              <a:ea typeface="Calibri"/>
              <a:cs typeface="Times New Roman"/>
            </a:endParaRPr>
          </a:p>
        </p:txBody>
      </p:sp>
      <p:sp>
        <p:nvSpPr>
          <p:cNvPr id="8" name="Rectangle 9" hidden="0"/>
          <p:cNvSpPr/>
          <p:nvPr isPhoto="0" userDrawn="0"/>
        </p:nvSpPr>
        <p:spPr bwMode="auto">
          <a:xfrm>
            <a:off x="3322220" y="18379"/>
            <a:ext cx="3243313" cy="6850593"/>
          </a:xfrm>
          <a:prstGeom prst="rect">
            <a:avLst/>
          </a:prstGeom>
        </p:spPr>
        <p:txBody>
          <a:bodyPr wrap="square">
            <a:spAutoFit/>
          </a:bodyPr>
          <a:lstStyle/>
          <a:p>
            <a:pPr marL="231775" algn="ctr">
              <a:lnSpc>
                <a:spcPts val="1700"/>
              </a:lnSpc>
              <a:defRPr/>
            </a:pPr>
            <a:endParaRPr lang="en-US" sz="1400" b="1">
              <a:solidFill>
                <a:srgbClr val="C00000"/>
              </a:solidFill>
              <a:latin typeface="Times New Roman"/>
              <a:ea typeface="Times New Roman"/>
            </a:endParaRPr>
          </a:p>
          <a:p>
            <a:pPr marL="231775" algn="ctr">
              <a:lnSpc>
                <a:spcPts val="1700"/>
              </a:lnSpc>
              <a:defRPr/>
            </a:pPr>
            <a:r>
              <a:rPr lang="en-US" sz="1400" b="1">
                <a:solidFill>
                  <a:srgbClr val="C00000"/>
                </a:solidFill>
                <a:latin typeface="Times New Roman"/>
                <a:ea typeface="Times New Roman"/>
              </a:rPr>
              <a:t>MỤC </a:t>
            </a:r>
            <a:r>
              <a:rPr lang="en-US" sz="1400" b="1">
                <a:solidFill>
                  <a:srgbClr val="C00000"/>
                </a:solidFill>
                <a:latin typeface="Times New Roman"/>
                <a:ea typeface="Times New Roman"/>
              </a:rPr>
              <a:t>TIÊU</a:t>
            </a:r>
            <a:endParaRPr/>
          </a:p>
          <a:p>
            <a:pPr marL="231775" indent="-231775" algn="just">
              <a:lnSpc>
                <a:spcPts val="1700"/>
              </a:lnSpc>
              <a:buFont typeface="Wingdings"/>
              <a:buChar char="v"/>
              <a:defRPr/>
            </a:pPr>
            <a:r>
              <a:rPr lang="vi-VN" sz="1200">
                <a:solidFill>
                  <a:srgbClr val="002060"/>
                </a:solidFill>
                <a:latin typeface="Times New Roman"/>
                <a:ea typeface="Times New Roman"/>
              </a:rPr>
              <a:t>Đầu tư mở rộng, nâng cấp nhựa hóa hoặc bê tông hóa các tuyến giao thông (có mặt từ 5 mét trở lên) nhằm đảm bảo tính đồng bộ, quy mô thống nhất, bền vững, vẻ mỹ quan đô thị theo hướng sáng - xanh - sạch - đẹp, phục vụ tốt việc lưu thông hàng hóa, đi lại của nhân </a:t>
            </a:r>
            <a:r>
              <a:rPr lang="vi-VN" sz="1200">
                <a:solidFill>
                  <a:srgbClr val="002060"/>
                </a:solidFill>
                <a:latin typeface="Times New Roman"/>
                <a:ea typeface="Times New Roman"/>
              </a:rPr>
              <a:t>dân</a:t>
            </a:r>
            <a:r>
              <a:rPr lang="en-US" sz="1200">
                <a:solidFill>
                  <a:srgbClr val="002060"/>
                </a:solidFill>
                <a:latin typeface="Times New Roman"/>
                <a:ea typeface="Times New Roman"/>
              </a:rPr>
              <a:t>.</a:t>
            </a:r>
            <a:endParaRPr/>
          </a:p>
          <a:p>
            <a:pPr marL="231775" indent="-231775" algn="just">
              <a:lnSpc>
                <a:spcPts val="1700"/>
              </a:lnSpc>
              <a:buFont typeface="Wingdings"/>
              <a:buChar char="v"/>
              <a:defRPr/>
            </a:pPr>
            <a:r>
              <a:rPr lang="vi-VN" sz="1200">
                <a:solidFill>
                  <a:srgbClr val="002060"/>
                </a:solidFill>
                <a:latin typeface="Times New Roman"/>
                <a:ea typeface="Times New Roman"/>
              </a:rPr>
              <a:t>Đường được đầu tư, nâng cấp mở rộng phải kết nối vùng, khu vực với nhau, khai thác được nguồn lực đất đai bên trong, phục vụ tốt nhất nhu cầu giao thông của địa phương</a:t>
            </a:r>
            <a:r>
              <a:rPr lang="vi-VN" sz="1200">
                <a:solidFill>
                  <a:srgbClr val="002060"/>
                </a:solidFill>
                <a:latin typeface="Times New Roman"/>
                <a:ea typeface="Times New Roman"/>
              </a:rPr>
              <a:t>.</a:t>
            </a:r>
            <a:endParaRPr lang="en-US" sz="1200">
              <a:solidFill>
                <a:srgbClr val="002060"/>
              </a:solidFill>
              <a:latin typeface="Times New Roman"/>
              <a:ea typeface="Times New Roman"/>
            </a:endParaRPr>
          </a:p>
          <a:p>
            <a:pPr marL="231775" indent="-231775" algn="just">
              <a:lnSpc>
                <a:spcPts val="1700"/>
              </a:lnSpc>
              <a:buFont typeface="Wingdings"/>
              <a:buChar char="v"/>
              <a:defRPr/>
            </a:pPr>
            <a:r>
              <a:rPr lang="en-US" sz="1200">
                <a:solidFill>
                  <a:srgbClr val="002060"/>
                </a:solidFill>
                <a:latin typeface="Times New Roman"/>
                <a:ea typeface="Times New Roman"/>
              </a:rPr>
              <a:t>Phát huy nội lực trong Nhân dân theo phương châm </a:t>
            </a:r>
            <a:r>
              <a:rPr lang="en-US" sz="1200" b="1" i="1">
                <a:solidFill>
                  <a:srgbClr val="002060"/>
                </a:solidFill>
                <a:latin typeface="Times New Roman"/>
                <a:ea typeface="Times New Roman"/>
              </a:rPr>
              <a:t>“Nhà nước và Nhân dân cùng làm”</a:t>
            </a:r>
            <a:r>
              <a:rPr lang="en-US" sz="1200" b="1">
                <a:solidFill>
                  <a:srgbClr val="002060"/>
                </a:solidFill>
                <a:latin typeface="Times New Roman"/>
                <a:ea typeface="Times New Roman"/>
              </a:rPr>
              <a:t>.</a:t>
            </a:r>
            <a:r>
              <a:rPr lang="en-US" sz="1200">
                <a:solidFill>
                  <a:srgbClr val="002060"/>
                </a:solidFill>
                <a:latin typeface="Times New Roman"/>
                <a:ea typeface="Times New Roman"/>
              </a:rPr>
              <a:t> Tranh thủ mọi nguồn lực và lồng ghép các chương trình, dự án để đầu tư</a:t>
            </a:r>
            <a:r>
              <a:rPr lang="en-US" sz="1200">
                <a:solidFill>
                  <a:srgbClr val="002060"/>
                </a:solidFill>
                <a:latin typeface="Times New Roman"/>
                <a:ea typeface="Times New Roman"/>
              </a:rPr>
              <a:t>.</a:t>
            </a:r>
            <a:endParaRPr lang="en-US" sz="1200" b="1">
              <a:solidFill>
                <a:srgbClr val="002060"/>
              </a:solidFill>
              <a:latin typeface="Times New Roman"/>
              <a:ea typeface="Times New Roman"/>
            </a:endParaRPr>
          </a:p>
          <a:p>
            <a:pPr marL="3175" indent="225425" algn="just">
              <a:lnSpc>
                <a:spcPts val="1700"/>
              </a:lnSpc>
              <a:defRPr/>
            </a:pPr>
            <a:endParaRPr lang="en-US" sz="1400" b="1">
              <a:solidFill>
                <a:srgbClr val="C00000"/>
              </a:solidFill>
              <a:latin typeface="Times New Roman"/>
              <a:ea typeface="Times New Roman"/>
            </a:endParaRPr>
          </a:p>
          <a:p>
            <a:pPr marL="3175" indent="225425" algn="ctr">
              <a:lnSpc>
                <a:spcPts val="1700"/>
              </a:lnSpc>
              <a:defRPr/>
            </a:pPr>
            <a:r>
              <a:rPr lang="en-US" sz="1400" b="1">
                <a:solidFill>
                  <a:srgbClr val="C00000"/>
                </a:solidFill>
                <a:latin typeface="Times New Roman"/>
                <a:ea typeface="Times New Roman"/>
              </a:rPr>
              <a:t>CHỈ TIÊU</a:t>
            </a:r>
            <a:endParaRPr/>
          </a:p>
          <a:p>
            <a:pPr marL="3175" indent="225425" algn="just">
              <a:lnSpc>
                <a:spcPts val="1700"/>
              </a:lnSpc>
              <a:buFont typeface="Wingdings"/>
              <a:buChar char="q"/>
              <a:defRPr/>
            </a:pPr>
            <a:r>
              <a:rPr lang="en-US" sz="1200" b="1">
                <a:solidFill>
                  <a:srgbClr val="C00000"/>
                </a:solidFill>
                <a:latin typeface="Times New Roman"/>
                <a:ea typeface="Times New Roman"/>
              </a:rPr>
              <a:t>Đến </a:t>
            </a:r>
            <a:r>
              <a:rPr lang="en-US" sz="1200" b="1">
                <a:solidFill>
                  <a:srgbClr val="C00000"/>
                </a:solidFill>
                <a:latin typeface="Times New Roman"/>
                <a:ea typeface="Times New Roman"/>
              </a:rPr>
              <a:t>cuối năm 2023: </a:t>
            </a:r>
            <a:endParaRPr/>
          </a:p>
          <a:p>
            <a:pPr marL="114300" indent="225425" algn="just">
              <a:lnSpc>
                <a:spcPts val="1700"/>
              </a:lnSpc>
              <a:buFont typeface="Wingdings"/>
              <a:buChar char="Ø"/>
              <a:defRPr/>
            </a:pPr>
            <a:r>
              <a:rPr lang="en-US" sz="1200">
                <a:solidFill>
                  <a:srgbClr val="002060"/>
                </a:solidFill>
                <a:latin typeface="Times New Roman"/>
                <a:ea typeface="Times New Roman"/>
              </a:rPr>
              <a:t>Triển khai nâng cấp, mở rộng Đường Bờ Chùa, xã Long Thượng với mặt đường nhựa rộng 5 mét (</a:t>
            </a:r>
            <a:r>
              <a:rPr lang="en-US" sz="1200" b="1">
                <a:solidFill>
                  <a:srgbClr val="002060"/>
                </a:solidFill>
                <a:latin typeface="Times New Roman"/>
                <a:ea typeface="Times New Roman"/>
              </a:rPr>
              <a:t>công trình điểm của huyện</a:t>
            </a:r>
            <a:r>
              <a:rPr lang="en-US" sz="1200">
                <a:solidFill>
                  <a:srgbClr val="002060"/>
                </a:solidFill>
                <a:latin typeface="Times New Roman"/>
                <a:ea typeface="Times New Roman"/>
              </a:rPr>
              <a:t>).</a:t>
            </a:r>
            <a:endParaRPr/>
          </a:p>
          <a:p>
            <a:pPr marL="3175" indent="225425" algn="just">
              <a:lnSpc>
                <a:spcPts val="1700"/>
              </a:lnSpc>
              <a:buFont typeface="Wingdings"/>
              <a:buChar char="q"/>
              <a:defRPr/>
            </a:pPr>
            <a:r>
              <a:rPr lang="en-US" sz="1200" b="1">
                <a:solidFill>
                  <a:srgbClr val="C00000"/>
                </a:solidFill>
                <a:latin typeface="Times New Roman"/>
                <a:ea typeface="Times New Roman"/>
              </a:rPr>
              <a:t>Từ năm 2024 đến năm 2030:</a:t>
            </a:r>
            <a:endParaRPr/>
          </a:p>
          <a:p>
            <a:pPr marL="114300" indent="225425" algn="just">
              <a:lnSpc>
                <a:spcPts val="1700"/>
              </a:lnSpc>
              <a:buFont typeface="Wingdings"/>
              <a:buChar char="Ø"/>
              <a:defRPr/>
            </a:pPr>
            <a:r>
              <a:rPr lang="en-US" sz="1200">
                <a:solidFill>
                  <a:srgbClr val="002060"/>
                </a:solidFill>
                <a:latin typeface="Times New Roman"/>
                <a:ea typeface="Times New Roman"/>
              </a:rPr>
              <a:t>Hằng</a:t>
            </a:r>
            <a:r>
              <a:rPr lang="vi-VN" sz="1200">
                <a:solidFill>
                  <a:srgbClr val="002060"/>
                </a:solidFill>
                <a:latin typeface="Times New Roman"/>
                <a:ea typeface="Times New Roman"/>
              </a:rPr>
              <a:t> năm</a:t>
            </a:r>
            <a:r>
              <a:rPr lang="en-US" sz="1200">
                <a:solidFill>
                  <a:srgbClr val="002060"/>
                </a:solidFill>
                <a:latin typeface="Times New Roman"/>
                <a:ea typeface="Times New Roman"/>
              </a:rPr>
              <a:t> : </a:t>
            </a:r>
            <a:r>
              <a:rPr lang="vi-VN" sz="1200">
                <a:solidFill>
                  <a:srgbClr val="002060"/>
                </a:solidFill>
                <a:latin typeface="Times New Roman"/>
                <a:ea typeface="Times New Roman"/>
              </a:rPr>
              <a:t>Mỗi </a:t>
            </a:r>
            <a:r>
              <a:rPr lang="vi-VN" sz="1200">
                <a:solidFill>
                  <a:srgbClr val="002060"/>
                </a:solidFill>
                <a:latin typeface="Times New Roman"/>
                <a:ea typeface="Times New Roman"/>
              </a:rPr>
              <a:t>xã có ít nhất 01 tuyến đường (riêng thị trấn Cần Giuộc có ít </a:t>
            </a:r>
            <a:r>
              <a:rPr lang="en-US" sz="1200">
                <a:solidFill>
                  <a:srgbClr val="002060"/>
                </a:solidFill>
                <a:latin typeface="Times New Roman"/>
                <a:ea typeface="Times New Roman"/>
              </a:rPr>
              <a:t>nhất </a:t>
            </a:r>
            <a:r>
              <a:rPr lang="vi-VN" sz="1200">
                <a:solidFill>
                  <a:srgbClr val="002060"/>
                </a:solidFill>
                <a:latin typeface="Times New Roman"/>
                <a:ea typeface="Times New Roman"/>
              </a:rPr>
              <a:t>02 </a:t>
            </a:r>
            <a:r>
              <a:rPr lang="vi-VN" sz="1200">
                <a:solidFill>
                  <a:srgbClr val="002060"/>
                </a:solidFill>
                <a:latin typeface="Times New Roman"/>
                <a:ea typeface="Times New Roman"/>
              </a:rPr>
              <a:t>tuyến) với mặt đường nhựa hoặc bê tông rộng từ 5 mét trở </a:t>
            </a:r>
            <a:r>
              <a:rPr lang="vi-VN" sz="1200">
                <a:solidFill>
                  <a:srgbClr val="002060"/>
                </a:solidFill>
                <a:latin typeface="Times New Roman"/>
                <a:ea typeface="Times New Roman"/>
              </a:rPr>
              <a:t>lên</a:t>
            </a:r>
            <a:r>
              <a:rPr lang="en-US" sz="1200">
                <a:solidFill>
                  <a:srgbClr val="002060"/>
                </a:solidFill>
                <a:latin typeface="Times New Roman"/>
                <a:ea typeface="Times New Roman"/>
              </a:rPr>
              <a:t>.</a:t>
            </a:r>
            <a:endParaRPr/>
          </a:p>
          <a:p>
            <a:pPr marL="114300" indent="225425" algn="just">
              <a:lnSpc>
                <a:spcPts val="1700"/>
              </a:lnSpc>
              <a:buFont typeface="Wingdings"/>
              <a:buChar char="Ø"/>
              <a:defRPr/>
            </a:pPr>
            <a:r>
              <a:rPr lang="vi-VN" sz="1200">
                <a:solidFill>
                  <a:srgbClr val="002060"/>
                </a:solidFill>
                <a:latin typeface="Times New Roman"/>
                <a:ea typeface="Times New Roman"/>
              </a:rPr>
              <a:t>Đến </a:t>
            </a:r>
            <a:r>
              <a:rPr lang="vi-VN" sz="1200">
                <a:solidFill>
                  <a:srgbClr val="002060"/>
                </a:solidFill>
                <a:latin typeface="Times New Roman"/>
                <a:ea typeface="Times New Roman"/>
              </a:rPr>
              <a:t>năm 2030 </a:t>
            </a:r>
            <a:r>
              <a:rPr lang="en-US" sz="1200">
                <a:solidFill>
                  <a:srgbClr val="002060"/>
                </a:solidFill>
                <a:latin typeface="Times New Roman"/>
                <a:ea typeface="Times New Roman"/>
              </a:rPr>
              <a:t>: </a:t>
            </a:r>
            <a:r>
              <a:rPr lang="vi-VN" sz="1200">
                <a:solidFill>
                  <a:srgbClr val="002060"/>
                </a:solidFill>
                <a:latin typeface="Times New Roman"/>
                <a:ea typeface="Times New Roman"/>
              </a:rPr>
              <a:t>có </a:t>
            </a:r>
            <a:r>
              <a:rPr lang="vi-VN" sz="1200">
                <a:solidFill>
                  <a:srgbClr val="002060"/>
                </a:solidFill>
                <a:latin typeface="Times New Roman"/>
                <a:ea typeface="Times New Roman"/>
              </a:rPr>
              <a:t>70% tuyến đường trên địa bàn huyện được đầu tư nâng cấp (so với các tuyến nhựa, bê tông hiện có</a:t>
            </a:r>
            <a:r>
              <a:rPr lang="vi-VN" sz="1200">
                <a:solidFill>
                  <a:srgbClr val="002060"/>
                </a:solidFill>
                <a:latin typeface="Times New Roman"/>
                <a:ea typeface="Times New Roman"/>
              </a:rPr>
              <a:t>).</a:t>
            </a:r>
            <a:endParaRPr lang="en-US" sz="1200">
              <a:latin typeface="Times New Roman"/>
              <a:ea typeface="Times New Roman"/>
            </a:endParaRPr>
          </a:p>
        </p:txBody>
      </p:sp>
      <p:pic>
        <p:nvPicPr>
          <p:cNvPr id="9" name="Picture 12" hidden="0"/>
          <p:cNvPicPr>
            <a:picLocks noChangeAspect="1"/>
          </p:cNvPicPr>
          <p:nvPr isPhoto="0" userDrawn="0"/>
        </p:nvPicPr>
        <p:blipFill>
          <a:blip r:embed="rId3"/>
          <a:stretch/>
        </p:blipFill>
        <p:spPr bwMode="auto">
          <a:xfrm>
            <a:off x="995836" y="34642"/>
            <a:ext cx="1523350" cy="1032158"/>
          </a:xfrm>
          <a:prstGeom prst="rect">
            <a:avLst/>
          </a:prstGeom>
        </p:spPr>
      </p:pic>
      <p:sp>
        <p:nvSpPr>
          <p:cNvPr id="10" name="Rectangle 2" hidden="0"/>
          <p:cNvSpPr/>
          <p:nvPr isPhoto="0" userDrawn="0"/>
        </p:nvSpPr>
        <p:spPr bwMode="auto">
          <a:xfrm>
            <a:off x="6693267" y="18379"/>
            <a:ext cx="3088908" cy="7005251"/>
          </a:xfrm>
          <a:prstGeom prst="rect">
            <a:avLst/>
          </a:prstGeom>
        </p:spPr>
        <p:txBody>
          <a:bodyPr wrap="square">
            <a:spAutoFit/>
          </a:bodyPr>
          <a:lstStyle/>
          <a:p>
            <a:pPr marL="114300" lvl="0" indent="-114300" algn="ctr">
              <a:lnSpc>
                <a:spcPts val="1500"/>
              </a:lnSpc>
              <a:defRPr/>
            </a:pPr>
            <a:r>
              <a:rPr lang="vi-VN" sz="1200" b="1">
                <a:solidFill>
                  <a:srgbClr val="C00000"/>
                </a:solidFill>
                <a:latin typeface="Times New Roman"/>
                <a:ea typeface="Times New Roman"/>
                <a:cs typeface="Times New Roman"/>
              </a:rPr>
              <a:t>NHIỆM </a:t>
            </a:r>
            <a:r>
              <a:rPr lang="vi-VN" sz="1200" b="1">
                <a:solidFill>
                  <a:srgbClr val="C00000"/>
                </a:solidFill>
                <a:latin typeface="Times New Roman"/>
                <a:ea typeface="Times New Roman"/>
                <a:cs typeface="Times New Roman"/>
              </a:rPr>
              <a:t>VỤ, GIẢI PHÁP </a:t>
            </a:r>
            <a:endParaRPr lang="en-US" sz="1200" b="1">
              <a:solidFill>
                <a:srgbClr val="C00000"/>
              </a:solidFill>
              <a:latin typeface="Times New Roman"/>
              <a:ea typeface="Times New Roman"/>
              <a:cs typeface="Times New Roman"/>
            </a:endParaRPr>
          </a:p>
          <a:p>
            <a:pPr marL="114300" lvl="0" indent="-114300" algn="just">
              <a:lnSpc>
                <a:spcPts val="1500"/>
              </a:lnSpc>
              <a:buFont typeface="Wingdings"/>
              <a:buChar char="v"/>
              <a:defRPr/>
            </a:pPr>
            <a:r>
              <a:rPr lang="en-US" sz="1200" spc="-10">
                <a:solidFill>
                  <a:srgbClr val="002060"/>
                </a:solidFill>
                <a:latin typeface="Times New Roman"/>
                <a:ea typeface="Times New Roman"/>
                <a:cs typeface="Times New Roman"/>
              </a:rPr>
              <a:t> </a:t>
            </a:r>
            <a:r>
              <a:rPr lang="vi-VN" sz="1200" spc="-10">
                <a:solidFill>
                  <a:srgbClr val="002060"/>
                </a:solidFill>
                <a:latin typeface="Times New Roman"/>
                <a:ea typeface="Times New Roman"/>
                <a:cs typeface="Times New Roman"/>
              </a:rPr>
              <a:t>Tập </a:t>
            </a:r>
            <a:r>
              <a:rPr lang="vi-VN" sz="1200" spc="-10">
                <a:solidFill>
                  <a:srgbClr val="002060"/>
                </a:solidFill>
                <a:latin typeface="Times New Roman"/>
                <a:ea typeface="Times New Roman"/>
                <a:cs typeface="Times New Roman"/>
              </a:rPr>
              <a:t>trung quán triệt và đẩy mạnh công tác tuyên truyền, vận động, thông tin sâu rộng </a:t>
            </a:r>
            <a:r>
              <a:rPr lang="en-US" sz="1200" spc="-10">
                <a:solidFill>
                  <a:srgbClr val="002060"/>
                </a:solidFill>
                <a:latin typeface="Times New Roman"/>
                <a:ea typeface="Times New Roman"/>
                <a:cs typeface="Times New Roman"/>
              </a:rPr>
              <a:t>trong </a:t>
            </a:r>
            <a:r>
              <a:rPr lang="en-US" sz="1200" spc="-10">
                <a:solidFill>
                  <a:srgbClr val="002060"/>
                </a:solidFill>
                <a:latin typeface="Times New Roman"/>
                <a:ea typeface="Times New Roman"/>
                <a:cs typeface="Times New Roman"/>
              </a:rPr>
              <a:t>cán bộ, đảng viên </a:t>
            </a:r>
            <a:r>
              <a:rPr lang="en-US" sz="1200" spc="-10">
                <a:solidFill>
                  <a:srgbClr val="002060"/>
                </a:solidFill>
                <a:latin typeface="Times New Roman"/>
                <a:ea typeface="Times New Roman"/>
                <a:cs typeface="Times New Roman"/>
              </a:rPr>
              <a:t>và</a:t>
            </a:r>
            <a:r>
              <a:rPr lang="vi-VN" sz="1200" spc="-10">
                <a:solidFill>
                  <a:srgbClr val="002060"/>
                </a:solidFill>
                <a:latin typeface="Times New Roman"/>
                <a:ea typeface="Times New Roman"/>
                <a:cs typeface="Times New Roman"/>
              </a:rPr>
              <a:t> Nhân dân về </a:t>
            </a:r>
            <a:r>
              <a:rPr lang="en-US" sz="1200" spc="-10">
                <a:solidFill>
                  <a:srgbClr val="002060"/>
                </a:solidFill>
                <a:latin typeface="Times New Roman"/>
                <a:ea typeface="Times New Roman"/>
                <a:cs typeface="Times New Roman"/>
              </a:rPr>
              <a:t>ý nghĩa, </a:t>
            </a:r>
            <a:r>
              <a:rPr lang="vi-VN" sz="1200" spc="-10">
                <a:solidFill>
                  <a:srgbClr val="002060"/>
                </a:solidFill>
                <a:latin typeface="Times New Roman"/>
                <a:ea typeface="Times New Roman"/>
                <a:cs typeface="Times New Roman"/>
              </a:rPr>
              <a:t>tầm quan trọng, mục đích của việc mở rộng, nâng cấp </a:t>
            </a:r>
            <a:r>
              <a:rPr lang="en-US" sz="1200" spc="-10">
                <a:solidFill>
                  <a:srgbClr val="002060"/>
                </a:solidFill>
                <a:latin typeface="Times New Roman"/>
                <a:ea typeface="Times New Roman"/>
                <a:cs typeface="Times New Roman"/>
              </a:rPr>
              <a:t>các tuyến đường giao thông</a:t>
            </a:r>
            <a:r>
              <a:rPr lang="vi-VN" sz="1200" spc="-10">
                <a:solidFill>
                  <a:srgbClr val="002060"/>
                </a:solidFill>
                <a:latin typeface="Times New Roman"/>
                <a:ea typeface="Times New Roman"/>
                <a:cs typeface="Times New Roman"/>
              </a:rPr>
              <a:t>. </a:t>
            </a:r>
            <a:endParaRPr lang="en-US" sz="1200">
              <a:solidFill>
                <a:srgbClr val="002060"/>
              </a:solidFill>
              <a:latin typeface="Times New Roman"/>
              <a:ea typeface="Times New Roman"/>
              <a:cs typeface="Times New Roman"/>
            </a:endParaRPr>
          </a:p>
          <a:p>
            <a:pPr marL="114300" lvl="0" indent="-114300" algn="just">
              <a:lnSpc>
                <a:spcPts val="1500"/>
              </a:lnSpc>
              <a:buFont typeface="Wingdings"/>
              <a:buChar char="v"/>
              <a:defRPr/>
            </a:pPr>
            <a:r>
              <a:rPr lang="en-US" sz="1200" spc="20">
                <a:solidFill>
                  <a:srgbClr val="002060"/>
                </a:solidFill>
                <a:latin typeface="Times New Roman"/>
                <a:ea typeface="Times New Roman"/>
                <a:cs typeface="Times New Roman"/>
              </a:rPr>
              <a:t> T</a:t>
            </a:r>
            <a:r>
              <a:rPr lang="vi-VN" sz="1200" spc="20">
                <a:solidFill>
                  <a:srgbClr val="002060"/>
                </a:solidFill>
                <a:latin typeface="Times New Roman"/>
                <a:ea typeface="Times New Roman"/>
                <a:cs typeface="Times New Roman"/>
              </a:rPr>
              <a:t>ranh thủ huy động tốt </a:t>
            </a:r>
            <a:r>
              <a:rPr lang="en-US" sz="1200" spc="20">
                <a:solidFill>
                  <a:srgbClr val="002060"/>
                </a:solidFill>
                <a:latin typeface="Times New Roman"/>
                <a:ea typeface="Times New Roman"/>
                <a:cs typeface="Times New Roman"/>
              </a:rPr>
              <a:t>các </a:t>
            </a:r>
            <a:r>
              <a:rPr lang="vi-VN" sz="1200" spc="20">
                <a:solidFill>
                  <a:srgbClr val="002060"/>
                </a:solidFill>
                <a:latin typeface="Times New Roman"/>
                <a:ea typeface="Times New Roman"/>
                <a:cs typeface="Times New Roman"/>
              </a:rPr>
              <a:t>nguồn lực; </a:t>
            </a:r>
            <a:r>
              <a:rPr lang="en-US" sz="1200" spc="20">
                <a:solidFill>
                  <a:srgbClr val="002060"/>
                </a:solidFill>
                <a:latin typeface="Times New Roman"/>
                <a:ea typeface="Times New Roman"/>
                <a:cs typeface="Times New Roman"/>
              </a:rPr>
              <a:t>ưu tiên </a:t>
            </a:r>
            <a:r>
              <a:rPr lang="vi-VN" sz="1200" spc="20">
                <a:solidFill>
                  <a:srgbClr val="002060"/>
                </a:solidFill>
                <a:latin typeface="Times New Roman"/>
                <a:ea typeface="Times New Roman"/>
                <a:cs typeface="Times New Roman"/>
              </a:rPr>
              <a:t>bố trí ngân sách</a:t>
            </a:r>
            <a:r>
              <a:rPr lang="en-US" sz="1200" spc="20">
                <a:solidFill>
                  <a:srgbClr val="002060"/>
                </a:solidFill>
                <a:latin typeface="Times New Roman"/>
                <a:ea typeface="Times New Roman"/>
                <a:cs typeface="Times New Roman"/>
              </a:rPr>
              <a:t> theo </a:t>
            </a:r>
            <a:r>
              <a:rPr lang="vi-VN" sz="1200" spc="20">
                <a:solidFill>
                  <a:srgbClr val="002060"/>
                </a:solidFill>
                <a:latin typeface="Times New Roman"/>
                <a:ea typeface="Times New Roman"/>
                <a:cs typeface="Times New Roman"/>
              </a:rPr>
              <a:t>phương châm </a:t>
            </a:r>
            <a:r>
              <a:rPr lang="vi-VN" sz="1200" b="1" i="1" spc="20">
                <a:solidFill>
                  <a:srgbClr val="002060"/>
                </a:solidFill>
                <a:latin typeface="Times New Roman"/>
                <a:ea typeface="Times New Roman"/>
                <a:cs typeface="Times New Roman"/>
              </a:rPr>
              <a:t>“Nhà nước và Nhân dân cùng làm”</a:t>
            </a:r>
            <a:r>
              <a:rPr lang="vi-VN" sz="1200" spc="20">
                <a:solidFill>
                  <a:srgbClr val="002060"/>
                </a:solidFill>
                <a:latin typeface="Times New Roman"/>
                <a:ea typeface="Times New Roman"/>
                <a:cs typeface="Times New Roman"/>
              </a:rPr>
              <a:t>, trong đó Nhân dân tự nguyện hiến đất</a:t>
            </a:r>
            <a:r>
              <a:rPr lang="en-US" sz="1200" spc="20">
                <a:solidFill>
                  <a:srgbClr val="002060"/>
                </a:solidFill>
                <a:latin typeface="Times New Roman"/>
                <a:ea typeface="Times New Roman"/>
                <a:cs typeface="Times New Roman"/>
              </a:rPr>
              <a:t>, </a:t>
            </a:r>
            <a:r>
              <a:rPr lang="vi-VN" sz="1200" spc="20">
                <a:solidFill>
                  <a:srgbClr val="002060"/>
                </a:solidFill>
                <a:latin typeface="Times New Roman"/>
                <a:ea typeface="Times New Roman"/>
                <a:cs typeface="Times New Roman"/>
              </a:rPr>
              <a:t>đóng góp</a:t>
            </a:r>
            <a:r>
              <a:rPr lang="en-US" sz="1200" spc="20">
                <a:solidFill>
                  <a:srgbClr val="002060"/>
                </a:solidFill>
                <a:latin typeface="Times New Roman"/>
                <a:ea typeface="Times New Roman"/>
                <a:cs typeface="Times New Roman"/>
              </a:rPr>
              <a:t> </a:t>
            </a:r>
            <a:r>
              <a:rPr lang="en-US" sz="1200" b="1" spc="20">
                <a:solidFill>
                  <a:srgbClr val="002060"/>
                </a:solidFill>
                <a:latin typeface="Times New Roman"/>
                <a:ea typeface="Times New Roman"/>
                <a:cs typeface="Times New Roman"/>
              </a:rPr>
              <a:t>20</a:t>
            </a:r>
            <a:r>
              <a:rPr lang="vi-VN" sz="1200" b="1" spc="20">
                <a:solidFill>
                  <a:srgbClr val="002060"/>
                </a:solidFill>
                <a:latin typeface="Times New Roman"/>
                <a:ea typeface="Times New Roman"/>
                <a:cs typeface="Times New Roman"/>
              </a:rPr>
              <a:t>%</a:t>
            </a:r>
            <a:r>
              <a:rPr lang="vi-VN" sz="1200" spc="20">
                <a:solidFill>
                  <a:srgbClr val="002060"/>
                </a:solidFill>
                <a:latin typeface="Times New Roman"/>
                <a:ea typeface="Times New Roman"/>
                <a:cs typeface="Times New Roman"/>
              </a:rPr>
              <a:t>, Nhà nước hỗ trợ </a:t>
            </a:r>
            <a:r>
              <a:rPr lang="en-US" sz="1200" b="1" spc="20">
                <a:solidFill>
                  <a:srgbClr val="002060"/>
                </a:solidFill>
                <a:latin typeface="Times New Roman"/>
                <a:ea typeface="Times New Roman"/>
                <a:cs typeface="Times New Roman"/>
              </a:rPr>
              <a:t>80</a:t>
            </a:r>
            <a:r>
              <a:rPr lang="vi-VN" sz="1200" b="1" spc="20">
                <a:solidFill>
                  <a:srgbClr val="002060"/>
                </a:solidFill>
                <a:latin typeface="Times New Roman"/>
                <a:ea typeface="Times New Roman"/>
                <a:cs typeface="Times New Roman"/>
              </a:rPr>
              <a:t>%</a:t>
            </a:r>
            <a:r>
              <a:rPr lang="vi-VN" sz="1200" spc="20">
                <a:solidFill>
                  <a:srgbClr val="002060"/>
                </a:solidFill>
                <a:latin typeface="Times New Roman"/>
                <a:ea typeface="Times New Roman"/>
                <a:cs typeface="Times New Roman"/>
              </a:rPr>
              <a:t> kinh phí </a:t>
            </a:r>
            <a:r>
              <a:rPr lang="en-US" sz="1200" spc="20">
                <a:solidFill>
                  <a:srgbClr val="002060"/>
                </a:solidFill>
                <a:latin typeface="Times New Roman"/>
                <a:ea typeface="Times New Roman"/>
                <a:cs typeface="Times New Roman"/>
              </a:rPr>
              <a:t>thực </a:t>
            </a:r>
            <a:r>
              <a:rPr lang="en-US" sz="1200" spc="20">
                <a:solidFill>
                  <a:srgbClr val="002060"/>
                </a:solidFill>
                <a:latin typeface="Times New Roman"/>
                <a:ea typeface="Times New Roman"/>
                <a:cs typeface="Times New Roman"/>
              </a:rPr>
              <a:t>hiện. </a:t>
            </a:r>
            <a:r>
              <a:rPr lang="vi-VN" sz="1200">
                <a:solidFill>
                  <a:srgbClr val="002060"/>
                </a:solidFill>
                <a:latin typeface="Times New Roman"/>
                <a:ea typeface="Times New Roman"/>
                <a:cs typeface="Times New Roman"/>
              </a:rPr>
              <a:t>Công trình do ủy ban nhân dân xã, thị trấn làm chủ đầu tư theo phân cấp và thẩm quyền được giao; chi bộ, ban ấp, khu phố, Ban thanh tra nhân dân, Ban giám sát đầu tư cộng đồng và Nhân dân trong khu vực giám </a:t>
            </a:r>
            <a:r>
              <a:rPr lang="vi-VN" sz="1200">
                <a:solidFill>
                  <a:srgbClr val="002060"/>
                </a:solidFill>
                <a:latin typeface="Times New Roman"/>
                <a:ea typeface="Times New Roman"/>
                <a:cs typeface="Times New Roman"/>
              </a:rPr>
              <a:t>sát</a:t>
            </a:r>
            <a:r>
              <a:rPr lang="en-US" sz="1200">
                <a:solidFill>
                  <a:srgbClr val="002060"/>
                </a:solidFill>
                <a:latin typeface="Times New Roman"/>
                <a:ea typeface="Times New Roman"/>
                <a:cs typeface="Times New Roman"/>
              </a:rPr>
              <a:t>.</a:t>
            </a:r>
            <a:endParaRPr lang="en-US" sz="1200" spc="20">
              <a:solidFill>
                <a:srgbClr val="002060"/>
              </a:solidFill>
              <a:latin typeface="Times New Roman"/>
              <a:ea typeface="Times New Roman"/>
              <a:cs typeface="Times New Roman"/>
            </a:endParaRPr>
          </a:p>
          <a:p>
            <a:pPr marL="114300" lvl="0" indent="-114300" algn="just">
              <a:lnSpc>
                <a:spcPts val="1500"/>
              </a:lnSpc>
              <a:buFont typeface="Wingdings"/>
              <a:buChar char="v"/>
              <a:defRPr/>
            </a:pPr>
            <a:r>
              <a:rPr lang="en-US" sz="1200">
                <a:solidFill>
                  <a:srgbClr val="002060"/>
                </a:solidFill>
                <a:latin typeface="Times New Roman"/>
                <a:ea typeface="Times New Roman"/>
                <a:cs typeface="Times New Roman"/>
              </a:rPr>
              <a:t> Ủy </a:t>
            </a:r>
            <a:r>
              <a:rPr lang="en-US" sz="1200">
                <a:solidFill>
                  <a:srgbClr val="002060"/>
                </a:solidFill>
                <a:latin typeface="Times New Roman"/>
                <a:ea typeface="Times New Roman"/>
                <a:cs typeface="Times New Roman"/>
              </a:rPr>
              <a:t>ban nhân dân xã, thị trấn </a:t>
            </a:r>
            <a:r>
              <a:rPr lang="vi-VN" sz="1200">
                <a:solidFill>
                  <a:srgbClr val="002060"/>
                </a:solidFill>
                <a:latin typeface="Times New Roman"/>
                <a:ea typeface="Times New Roman"/>
                <a:cs typeface="Times New Roman"/>
              </a:rPr>
              <a:t>khảo </a:t>
            </a:r>
            <a:r>
              <a:rPr lang="vi-VN" sz="1200">
                <a:solidFill>
                  <a:srgbClr val="002060"/>
                </a:solidFill>
                <a:latin typeface="Times New Roman"/>
                <a:ea typeface="Times New Roman"/>
                <a:cs typeface="Times New Roman"/>
              </a:rPr>
              <a:t>sát, thống kê các tuyến </a:t>
            </a:r>
            <a:r>
              <a:rPr lang="vi-VN" sz="1200">
                <a:solidFill>
                  <a:srgbClr val="002060"/>
                </a:solidFill>
                <a:latin typeface="Times New Roman"/>
                <a:ea typeface="Times New Roman"/>
                <a:cs typeface="Times New Roman"/>
              </a:rPr>
              <a:t>đường</a:t>
            </a:r>
            <a:r>
              <a:rPr lang="en-US" sz="1200">
                <a:solidFill>
                  <a:srgbClr val="002060"/>
                </a:solidFill>
                <a:latin typeface="Times New Roman"/>
                <a:ea typeface="Times New Roman"/>
                <a:cs typeface="Times New Roman"/>
              </a:rPr>
              <a:t>, </a:t>
            </a:r>
            <a:r>
              <a:rPr lang="vi-VN" sz="1200">
                <a:solidFill>
                  <a:srgbClr val="002060"/>
                </a:solidFill>
                <a:latin typeface="Times New Roman"/>
                <a:ea typeface="Times New Roman"/>
                <a:cs typeface="Times New Roman"/>
              </a:rPr>
              <a:t>xác định danh mục công trình xây dựng cơ bản </a:t>
            </a:r>
            <a:r>
              <a:rPr lang="vi-VN" sz="1200">
                <a:solidFill>
                  <a:srgbClr val="002060"/>
                </a:solidFill>
                <a:latin typeface="Times New Roman"/>
                <a:ea typeface="Times New Roman"/>
                <a:cs typeface="Times New Roman"/>
              </a:rPr>
              <a:t>phải</a:t>
            </a:r>
            <a:r>
              <a:rPr lang="en-US" sz="1200">
                <a:solidFill>
                  <a:srgbClr val="002060"/>
                </a:solidFill>
                <a:latin typeface="Times New Roman"/>
                <a:ea typeface="Times New Roman"/>
                <a:cs typeface="Times New Roman"/>
              </a:rPr>
              <a:t> </a:t>
            </a:r>
            <a:r>
              <a:rPr lang="vi-VN" sz="1200">
                <a:solidFill>
                  <a:srgbClr val="002060"/>
                </a:solidFill>
                <a:latin typeface="Times New Roman"/>
                <a:ea typeface="Times New Roman"/>
                <a:cs typeface="Times New Roman"/>
              </a:rPr>
              <a:t>ưu </a:t>
            </a:r>
            <a:r>
              <a:rPr lang="vi-VN" sz="1200">
                <a:solidFill>
                  <a:srgbClr val="002060"/>
                </a:solidFill>
                <a:latin typeface="Times New Roman"/>
                <a:ea typeface="Times New Roman"/>
                <a:cs typeface="Times New Roman"/>
              </a:rPr>
              <a:t>tiên đối với những công trình mang tính cấp thiết, tuyến đường xuống cấp, nhỏ hẹp, tải trọng thấp và kết nối liên xã, liên </a:t>
            </a:r>
            <a:r>
              <a:rPr lang="vi-VN" sz="1200">
                <a:solidFill>
                  <a:srgbClr val="002060"/>
                </a:solidFill>
                <a:latin typeface="Times New Roman"/>
                <a:ea typeface="Times New Roman"/>
                <a:cs typeface="Times New Roman"/>
              </a:rPr>
              <a:t>ấp</a:t>
            </a:r>
            <a:r>
              <a:rPr lang="en-US" sz="1200">
                <a:solidFill>
                  <a:srgbClr val="002060"/>
                </a:solidFill>
                <a:latin typeface="Times New Roman"/>
                <a:ea typeface="Times New Roman"/>
                <a:cs typeface="Times New Roman"/>
              </a:rPr>
              <a:t>. </a:t>
            </a:r>
            <a:r>
              <a:rPr lang="vi-VN" sz="1200">
                <a:solidFill>
                  <a:srgbClr val="002060"/>
                </a:solidFill>
                <a:latin typeface="Times New Roman"/>
                <a:ea typeface="Times New Roman"/>
                <a:cs typeface="Times New Roman"/>
              </a:rPr>
              <a:t>Năm 202</a:t>
            </a:r>
            <a:r>
              <a:rPr lang="en-US" sz="1200">
                <a:solidFill>
                  <a:srgbClr val="002060"/>
                </a:solidFill>
                <a:latin typeface="Times New Roman"/>
                <a:ea typeface="Times New Roman"/>
                <a:cs typeface="Times New Roman"/>
              </a:rPr>
              <a:t>3,</a:t>
            </a:r>
            <a:r>
              <a:rPr lang="vi-VN" sz="1200">
                <a:solidFill>
                  <a:srgbClr val="002060"/>
                </a:solidFill>
                <a:latin typeface="Times New Roman"/>
                <a:ea typeface="Times New Roman"/>
                <a:cs typeface="Times New Roman"/>
              </a:rPr>
              <a:t> đăng </a:t>
            </a:r>
            <a:r>
              <a:rPr lang="vi-VN" sz="1200">
                <a:solidFill>
                  <a:srgbClr val="002060"/>
                </a:solidFill>
                <a:latin typeface="Times New Roman"/>
                <a:ea typeface="Times New Roman"/>
                <a:cs typeface="Times New Roman"/>
              </a:rPr>
              <a:t>ký 01 công trình chọn làm </a:t>
            </a:r>
            <a:r>
              <a:rPr lang="vi-VN" sz="1200">
                <a:solidFill>
                  <a:srgbClr val="002060"/>
                </a:solidFill>
                <a:latin typeface="Times New Roman"/>
                <a:ea typeface="Times New Roman"/>
                <a:cs typeface="Times New Roman"/>
              </a:rPr>
              <a:t>điểm </a:t>
            </a:r>
            <a:r>
              <a:rPr lang="vi-VN" sz="1200">
                <a:solidFill>
                  <a:srgbClr val="002060"/>
                </a:solidFill>
                <a:latin typeface="Times New Roman"/>
                <a:ea typeface="Times New Roman"/>
                <a:cs typeface="Times New Roman"/>
              </a:rPr>
              <a:t>triển khai thực </a:t>
            </a:r>
            <a:r>
              <a:rPr lang="vi-VN" sz="1200">
                <a:solidFill>
                  <a:srgbClr val="002060"/>
                </a:solidFill>
                <a:latin typeface="Times New Roman"/>
                <a:ea typeface="Times New Roman"/>
                <a:cs typeface="Times New Roman"/>
              </a:rPr>
              <a:t>hiện</a:t>
            </a:r>
            <a:r>
              <a:rPr lang="en-US" sz="1200" spc="20">
                <a:solidFill>
                  <a:srgbClr val="002060"/>
                </a:solidFill>
                <a:latin typeface="Times New Roman"/>
                <a:ea typeface="Times New Roman"/>
                <a:cs typeface="Times New Roman"/>
              </a:rPr>
              <a:t>.</a:t>
            </a:r>
            <a:endParaRPr/>
          </a:p>
          <a:p>
            <a:pPr marL="114300" lvl="0" indent="-114300" algn="just">
              <a:lnSpc>
                <a:spcPts val="1500"/>
              </a:lnSpc>
              <a:buFont typeface="Wingdings"/>
              <a:buChar char="v"/>
              <a:defRPr/>
            </a:pPr>
            <a:r>
              <a:rPr lang="en-US" sz="1200">
                <a:solidFill>
                  <a:srgbClr val="002060"/>
                </a:solidFill>
                <a:latin typeface="Times New Roman"/>
                <a:ea typeface="Times New Roman"/>
                <a:cs typeface="Times New Roman"/>
              </a:rPr>
              <a:t> Cấp ủy, </a:t>
            </a:r>
            <a:r>
              <a:rPr lang="en-US" sz="1200">
                <a:solidFill>
                  <a:srgbClr val="002060"/>
                </a:solidFill>
                <a:latin typeface="Times New Roman"/>
                <a:cs typeface="Times New Roman"/>
              </a:rPr>
              <a:t>B</a:t>
            </a:r>
            <a:r>
              <a:rPr lang="vi-VN" sz="1200">
                <a:solidFill>
                  <a:srgbClr val="002060"/>
                </a:solidFill>
                <a:latin typeface="Times New Roman"/>
                <a:cs typeface="Times New Roman"/>
              </a:rPr>
              <a:t>an </a:t>
            </a:r>
            <a:r>
              <a:rPr lang="vi-VN" sz="1200">
                <a:solidFill>
                  <a:srgbClr val="002060"/>
                </a:solidFill>
                <a:latin typeface="Times New Roman"/>
                <a:cs typeface="Times New Roman"/>
              </a:rPr>
              <a:t>Thường vụ </a:t>
            </a:r>
            <a:r>
              <a:rPr lang="vi-VN" sz="1200">
                <a:solidFill>
                  <a:srgbClr val="002060"/>
                </a:solidFill>
                <a:latin typeface="Times New Roman"/>
                <a:cs typeface="Times New Roman"/>
              </a:rPr>
              <a:t>cấp ủy thường xuyên chỉ đạo, theo dõi và kiểm tra, giám sát, kịp thời chấn chỉnh, uốn nắ</a:t>
            </a:r>
            <a:r>
              <a:rPr lang="en-US" sz="1200">
                <a:solidFill>
                  <a:srgbClr val="002060"/>
                </a:solidFill>
                <a:latin typeface="Times New Roman"/>
                <a:cs typeface="Times New Roman"/>
              </a:rPr>
              <a:t>n</a:t>
            </a:r>
            <a:r>
              <a:rPr lang="vi-VN" sz="1200">
                <a:solidFill>
                  <a:srgbClr val="002060"/>
                </a:solidFill>
                <a:latin typeface="Times New Roman"/>
                <a:cs typeface="Times New Roman"/>
              </a:rPr>
              <a:t> những hạn chế, thiếu sót trong quá trình thực hiện</a:t>
            </a:r>
            <a:r>
              <a:rPr lang="en-US" sz="1200">
                <a:solidFill>
                  <a:srgbClr val="002060"/>
                </a:solidFill>
                <a:latin typeface="Times New Roman"/>
                <a:cs typeface="Times New Roman"/>
              </a:rPr>
              <a:t>;</a:t>
            </a:r>
            <a:r>
              <a:rPr lang="vi-VN" sz="1200">
                <a:solidFill>
                  <a:srgbClr val="002060"/>
                </a:solidFill>
                <a:latin typeface="Times New Roman"/>
                <a:cs typeface="Times New Roman"/>
              </a:rPr>
              <a:t> </a:t>
            </a:r>
            <a:r>
              <a:rPr lang="vi-VN" sz="1200">
                <a:solidFill>
                  <a:srgbClr val="002060"/>
                </a:solidFill>
                <a:latin typeface="Times New Roman"/>
                <a:cs typeface="Times New Roman"/>
              </a:rPr>
              <a:t>Mặt trận Tổ quốc, các tổ chức chính trị - xã hội đẩy mạnh công tác tuyên truyền, vận động đoàn viên, hội viên và Nhân dân đồng thuận, tích cực tham gia hưởng </a:t>
            </a:r>
            <a:r>
              <a:rPr lang="vi-VN" sz="1200">
                <a:solidFill>
                  <a:srgbClr val="002060"/>
                </a:solidFill>
                <a:latin typeface="Times New Roman"/>
                <a:cs typeface="Times New Roman"/>
              </a:rPr>
              <a:t>ứng</a:t>
            </a:r>
            <a:r>
              <a:rPr lang="en-US" sz="1200">
                <a:solidFill>
                  <a:srgbClr val="002060"/>
                </a:solidFill>
                <a:latin typeface="Times New Roman"/>
                <a:cs typeface="Times New Roman"/>
              </a:rPr>
              <a:t>.</a:t>
            </a:r>
            <a:r>
              <a:rPr lang="en-US" sz="1200">
                <a:solidFill>
                  <a:srgbClr val="002060"/>
                </a:solidFill>
                <a:latin typeface="Times New Roman"/>
                <a:cs typeface="Times New Roman"/>
              </a:rPr>
              <a:t> </a:t>
            </a:r>
            <a:r>
              <a:rPr lang="en-US" sz="1200">
                <a:solidFill>
                  <a:srgbClr val="002060"/>
                </a:solidFill>
                <a:latin typeface="Times New Roman"/>
                <a:cs typeface="Times New Roman"/>
              </a:rPr>
              <a:t>Phát động </a:t>
            </a:r>
            <a:r>
              <a:rPr lang="en-US" sz="1200">
                <a:solidFill>
                  <a:srgbClr val="002060"/>
                </a:solidFill>
                <a:latin typeface="Times New Roman"/>
                <a:cs typeface="Times New Roman"/>
              </a:rPr>
              <a:t>đăng ký thực hiện các mô hình </a:t>
            </a:r>
            <a:r>
              <a:rPr lang="en-US" sz="1200">
                <a:solidFill>
                  <a:srgbClr val="002060"/>
                </a:solidFill>
                <a:latin typeface="Times New Roman"/>
                <a:cs typeface="Times New Roman"/>
              </a:rPr>
              <a:t>“Dân </a:t>
            </a:r>
            <a:r>
              <a:rPr lang="en-US" sz="1200">
                <a:solidFill>
                  <a:srgbClr val="002060"/>
                </a:solidFill>
                <a:latin typeface="Times New Roman"/>
                <a:cs typeface="Times New Roman"/>
              </a:rPr>
              <a:t>vận khéo”, mô hình tự quản giao thông tại các khu dân </a:t>
            </a:r>
            <a:r>
              <a:rPr lang="en-US" sz="1200">
                <a:solidFill>
                  <a:srgbClr val="002060"/>
                </a:solidFill>
                <a:latin typeface="Times New Roman"/>
                <a:cs typeface="Times New Roman"/>
              </a:rPr>
              <a:t>cư.</a:t>
            </a:r>
            <a:endParaRPr lang="en-US" sz="1200" i="1">
              <a:solidFill>
                <a:srgbClr val="002060"/>
              </a:solidFill>
              <a:latin typeface="Times New Roman"/>
              <a:cs typeface="Times New Roman"/>
            </a:endParaRPr>
          </a:p>
        </p:txBody>
      </p:sp>
      <p:sp>
        <p:nvSpPr>
          <p:cNvPr id="11" name="Rectangle 3" hidden="0"/>
          <p:cNvSpPr/>
          <p:nvPr isPhoto="0" userDrawn="0"/>
        </p:nvSpPr>
        <p:spPr bwMode="auto">
          <a:xfrm>
            <a:off x="117007" y="2841516"/>
            <a:ext cx="2986041" cy="3979231"/>
          </a:xfrm>
          <a:prstGeom prst="rect">
            <a:avLst/>
          </a:prstGeom>
        </p:spPr>
        <p:txBody>
          <a:bodyPr wrap="square">
            <a:spAutoFit/>
          </a:bodyPr>
          <a:lstStyle/>
          <a:p>
            <a:pPr algn="ctr">
              <a:lnSpc>
                <a:spcPts val="1600"/>
              </a:lnSpc>
              <a:defRPr/>
            </a:pPr>
            <a:r>
              <a:rPr lang="en-US" sz="1400" b="1">
                <a:solidFill>
                  <a:srgbClr val="C00000"/>
                </a:solidFill>
                <a:latin typeface="Times New Roman"/>
                <a:ea typeface="Times New Roman"/>
              </a:rPr>
              <a:t>QUAN ĐIỂM</a:t>
            </a:r>
            <a:endParaRPr lang="en-US" sz="1400">
              <a:solidFill>
                <a:srgbClr val="C00000"/>
              </a:solidFill>
              <a:latin typeface="Times New Roman"/>
              <a:ea typeface="Times New Roman"/>
            </a:endParaRPr>
          </a:p>
          <a:p>
            <a:pPr indent="228600" algn="just">
              <a:lnSpc>
                <a:spcPts val="1600"/>
              </a:lnSpc>
              <a:defRPr/>
            </a:pPr>
            <a:r>
              <a:rPr lang="vi-VN" sz="1200" spc="10">
                <a:solidFill>
                  <a:srgbClr val="002060"/>
                </a:solidFill>
                <a:latin typeface="Times New Roman"/>
                <a:ea typeface="Times New Roman"/>
              </a:rPr>
              <a:t>Xác định đầu tư mở rộng, nâng cấp nhựa hóa, bê tông hóa các tuyến đường giao thông theo phương châm “Nhà nước và Nhân dân cùng làm”, đảm bảo nguyên tắc “Dân biết, dân bàn, dân làm, dân kiểm tra, dân giám sát và dân thụ hưởng” là nhiệm vụ trọng tâm, quan trọng của cả hệ thống chính trị và toàn xã hội, huy động tốt các nguồn lực đầu tư, gắn với Chương trình mục tiêu quốc gia về đầu tư xây dựng nông thôn mới và Đề án xây dựng Thành phố Cần Giuộc. Trong đó, cấp ủy lãnh đạo, chính quyền quản lý, điều hành; phát huy vai trò của Mặt trận Tổ quốc, các tổ chức chính trị - xã hội trong công tác tuyên truyền, vận động đoàn viên, hội viên và Nhân dân tham gia thực hiện và thụ hưởng từ việc mở rộng, nâng cấp các tuyến đường. </a:t>
            </a:r>
            <a:endParaRPr lang="en-US" sz="1200">
              <a:solidFill>
                <a:srgbClr val="00206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2">
            <a:alphaModFix amt="25000"/>
            <a:lum/>
          </a:blip>
          <a:stretch/>
        </a:blip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0" y="-1"/>
            <a:ext cx="4995512" cy="6858001"/>
          </a:xfrm>
          <a:prstGeom prst="rect">
            <a:avLst/>
          </a:prstGeom>
          <a:blipFill>
            <a:blip r:embed="rId3"/>
            <a:stretch/>
          </a:blipFill>
          <a:ln>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p:spPr>
        <p:txBody>
          <a:bodyPr/>
          <a:lstStyle/>
          <a:p>
            <a:pPr>
              <a:defRPr/>
            </a:pPr>
            <a:endParaRPr lang="en-US"/>
          </a:p>
        </p:txBody>
      </p:sp>
      <p:sp>
        <p:nvSpPr>
          <p:cNvPr id="5" name="Title 1" hidden="0"/>
          <p:cNvSpPr>
            <a:spLocks noAdjustHandles="0" noChangeArrowheads="0"/>
          </p:cNvSpPr>
          <p:nvPr isPhoto="0" userDrawn="0"/>
        </p:nvSpPr>
        <p:spPr bwMode="auto">
          <a:xfrm>
            <a:off x="4995512" y="-1"/>
            <a:ext cx="4910488" cy="6858001"/>
          </a:xfrm>
          <a:prstGeom prst="rect">
            <a:avLst/>
          </a:prstGeom>
          <a:blipFill>
            <a:blip r:embed="rId4"/>
            <a:stretch/>
          </a:blipFill>
        </p:spPr>
        <p:txBody>
          <a:bodyPr vert="horz" lIns="91440" tIns="45720" rIns="91440" bIns="45720" rtlCol="0" anchor="ct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ONLYOFFICE/5.4.2.54</Application>
  <DocSecurity>0</DocSecurity>
  <PresentationFormat>A4 Paper (210x297 mm)</PresentationFormat>
  <Paragraphs>0</Paragraphs>
  <Slides>2</Slides>
  <Notes>2</Notes>
  <HiddenSlides>0</HiddenSlides>
  <MMClips>2</MMClips>
  <ScaleCrop>0</ScaleCrop>
  <HeadingPairs>
    <vt:vector size="4" baseType="variant">
      <vt:variant>
        <vt:lpstr>Theme</vt:lpstr>
      </vt:variant>
      <vt:variant>
        <vt:i4>1</vt:i4>
      </vt:variant>
      <vt:variant>
        <vt:lpstr>Slide Titles</vt:lpstr>
      </vt:variant>
      <vt:variant>
        <vt:i4>2</vt:i4>
      </vt:variant>
    </vt:vector>
  </HeadingPairs>
  <TitlesOfParts>
    <vt:vector size="3" baseType="lpstr">
      <vt:lpstr>Theme 1</vt:lpstr>
      <vt:lpstr>Slide 1</vt:lpstr>
      <vt:lpstr>Slide 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ASUS</dc:creator>
  <cp:keywords/>
  <dc:description/>
  <dc:identifier/>
  <dc:language/>
  <cp:lastModifiedBy>Trường Tiểu học Tân Tập 1</cp:lastModifiedBy>
  <cp:revision>62</cp:revision>
  <dcterms:created xsi:type="dcterms:W3CDTF">2023-11-08T01:29:33Z</dcterms:created>
  <dcterms:modified xsi:type="dcterms:W3CDTF">2023-11-28T00:03:36Z</dcterms:modified>
  <cp:category/>
  <cp:contentStatus/>
  <cp:version/>
</cp:coreProperties>
</file>